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7" r:id="rId3"/>
    <p:sldId id="268" r:id="rId4"/>
    <p:sldId id="269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2" r:id="rId15"/>
    <p:sldId id="270" r:id="rId16"/>
    <p:sldId id="271" r:id="rId17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5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Feuil1!$A$2:$A$11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Feuil1!$B$2:$B$11</c:f>
              <c:numCache>
                <c:formatCode>0%</c:formatCode>
                <c:ptCount val="10"/>
                <c:pt idx="0">
                  <c:v>0.06</c:v>
                </c:pt>
                <c:pt idx="1">
                  <c:v>7.0000000000000007E-2</c:v>
                </c:pt>
                <c:pt idx="2">
                  <c:v>0.11</c:v>
                </c:pt>
                <c:pt idx="3">
                  <c:v>0.13</c:v>
                </c:pt>
                <c:pt idx="4">
                  <c:v>0.15</c:v>
                </c:pt>
                <c:pt idx="5">
                  <c:v>0.13</c:v>
                </c:pt>
                <c:pt idx="6">
                  <c:v>0.1</c:v>
                </c:pt>
                <c:pt idx="7">
                  <c:v>0.09</c:v>
                </c:pt>
                <c:pt idx="8">
                  <c:v>0.09</c:v>
                </c:pt>
                <c:pt idx="9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438272"/>
        <c:axId val="66439808"/>
      </c:barChart>
      <c:catAx>
        <c:axId val="66438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6439808"/>
        <c:crosses val="autoZero"/>
        <c:auto val="1"/>
        <c:lblAlgn val="ctr"/>
        <c:lblOffset val="100"/>
        <c:noMultiLvlLbl val="0"/>
      </c:catAx>
      <c:valAx>
        <c:axId val="6643980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664382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</c:dPt>
          <c:dPt>
            <c:idx val="3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Feuil1!$A$2:$A$5</c:f>
              <c:strCache>
                <c:ptCount val="4"/>
                <c:pt idx="0">
                  <c:v>Moins de 40 heures </c:v>
                </c:pt>
                <c:pt idx="1">
                  <c:v>40 à 49 heures </c:v>
                </c:pt>
                <c:pt idx="2">
                  <c:v>50 à 59 heures </c:v>
                </c:pt>
                <c:pt idx="3">
                  <c:v>60 heures et plus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4.4000000000000004</c:v>
                </c:pt>
                <c:pt idx="1">
                  <c:v>5.3</c:v>
                </c:pt>
                <c:pt idx="2">
                  <c:v>6.3</c:v>
                </c:pt>
                <c:pt idx="3">
                  <c:v>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831680"/>
        <c:axId val="67833216"/>
      </c:barChart>
      <c:catAx>
        <c:axId val="6783168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400"/>
            </a:pPr>
            <a:endParaRPr lang="fr-FR"/>
          </a:p>
        </c:txPr>
        <c:crossAx val="67833216"/>
        <c:crosses val="autoZero"/>
        <c:auto val="1"/>
        <c:lblAlgn val="ctr"/>
        <c:lblOffset val="100"/>
        <c:noMultiLvlLbl val="0"/>
      </c:catAx>
      <c:valAx>
        <c:axId val="67833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83168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</c:dPt>
          <c:dPt>
            <c:idx val="3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Feuil1!$A$2:$A$4</c:f>
              <c:strCache>
                <c:ptCount val="3"/>
                <c:pt idx="0">
                  <c:v>Moins de 2 semaines</c:v>
                </c:pt>
                <c:pt idx="1">
                  <c:v>2 à 5 semaines</c:v>
                </c:pt>
                <c:pt idx="2">
                  <c:v>5 semaines et plus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5.6</c:v>
                </c:pt>
                <c:pt idx="1">
                  <c:v>5.3</c:v>
                </c:pt>
                <c:pt idx="2">
                  <c:v>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881984"/>
        <c:axId val="67891968"/>
      </c:barChart>
      <c:catAx>
        <c:axId val="678819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67891968"/>
        <c:crosses val="autoZero"/>
        <c:auto val="1"/>
        <c:lblAlgn val="ctr"/>
        <c:lblOffset val="100"/>
        <c:noMultiLvlLbl val="0"/>
      </c:catAx>
      <c:valAx>
        <c:axId val="67891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88198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851288816417737"/>
          <c:y val="5.6476283552676365E-2"/>
          <c:w val="0.54253858522720844"/>
          <c:h val="0.904424750910855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Feuil1!$A$2:$A$5</c:f>
              <c:strCache>
                <c:ptCount val="4"/>
                <c:pt idx="0">
                  <c:v>Moins de 6 heures</c:v>
                </c:pt>
                <c:pt idx="1">
                  <c:v>6 à 7 heures</c:v>
                </c:pt>
                <c:pt idx="2">
                  <c:v>7 à 8 heures</c:v>
                </c:pt>
                <c:pt idx="3">
                  <c:v>8 heures et plus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5.0999999999999996</c:v>
                </c:pt>
                <c:pt idx="1">
                  <c:v>5.5</c:v>
                </c:pt>
                <c:pt idx="2">
                  <c:v>5.6</c:v>
                </c:pt>
                <c:pt idx="3">
                  <c:v>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446656"/>
        <c:axId val="65448192"/>
      </c:barChart>
      <c:catAx>
        <c:axId val="65446656"/>
        <c:scaling>
          <c:orientation val="minMax"/>
        </c:scaling>
        <c:delete val="0"/>
        <c:axPos val="l"/>
        <c:majorTickMark val="none"/>
        <c:minorTickMark val="none"/>
        <c:tickLblPos val="nextTo"/>
        <c:crossAx val="65448192"/>
        <c:crosses val="autoZero"/>
        <c:auto val="1"/>
        <c:lblAlgn val="ctr"/>
        <c:lblOffset val="100"/>
        <c:noMultiLvlLbl val="0"/>
      </c:catAx>
      <c:valAx>
        <c:axId val="654481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44665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0000"/>
            </a:solidFill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Pt>
            <c:idx val="2"/>
            <c:invertIfNegative val="0"/>
            <c:bubble3D val="0"/>
            <c:spPr>
              <a:solidFill>
                <a:srgbClr val="92D050"/>
              </a:solidFill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Feuil1!$A$2:$A$4</c:f>
              <c:strCache>
                <c:ptCount val="3"/>
                <c:pt idx="0">
                  <c:v>Moins d' 1 heure</c:v>
                </c:pt>
                <c:pt idx="1">
                  <c:v>1 à 3 heures</c:v>
                </c:pt>
                <c:pt idx="2">
                  <c:v>3 heures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5.3</c:v>
                </c:pt>
                <c:pt idx="1">
                  <c:v>5.4</c:v>
                </c:pt>
                <c:pt idx="2">
                  <c:v>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509632"/>
        <c:axId val="65527808"/>
      </c:barChart>
      <c:catAx>
        <c:axId val="65509632"/>
        <c:scaling>
          <c:orientation val="minMax"/>
        </c:scaling>
        <c:delete val="0"/>
        <c:axPos val="l"/>
        <c:majorTickMark val="none"/>
        <c:minorTickMark val="none"/>
        <c:tickLblPos val="nextTo"/>
        <c:crossAx val="65527808"/>
        <c:crosses val="autoZero"/>
        <c:auto val="1"/>
        <c:lblAlgn val="ctr"/>
        <c:lblOffset val="100"/>
        <c:noMultiLvlLbl val="0"/>
      </c:catAx>
      <c:valAx>
        <c:axId val="65527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50963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5.8</c:v>
                </c:pt>
                <c:pt idx="1">
                  <c:v>4.9000000000000004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564032"/>
        <c:axId val="65619072"/>
      </c:barChart>
      <c:catAx>
        <c:axId val="65564032"/>
        <c:scaling>
          <c:orientation val="minMax"/>
        </c:scaling>
        <c:delete val="0"/>
        <c:axPos val="l"/>
        <c:majorTickMark val="none"/>
        <c:minorTickMark val="none"/>
        <c:tickLblPos val="nextTo"/>
        <c:crossAx val="65619072"/>
        <c:crosses val="autoZero"/>
        <c:auto val="1"/>
        <c:lblAlgn val="ctr"/>
        <c:lblOffset val="100"/>
        <c:noMultiLvlLbl val="0"/>
      </c:catAx>
      <c:valAx>
        <c:axId val="65619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56403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48C93-128D-4DA6-98E6-E96C51AC4D69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CA6E2-FE35-49EA-8B1C-BD8145A93E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55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A6E2-FE35-49EA-8B1C-BD8145A93E5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98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A6E2-FE35-49EA-8B1C-BD8145A93E5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981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A6E2-FE35-49EA-8B1C-BD8145A93E5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981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A6E2-FE35-49EA-8B1C-BD8145A93E5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981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A6E2-FE35-49EA-8B1C-BD8145A93E5C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981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355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953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983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77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878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41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642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85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02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11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8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A161A-4F2E-496D-B483-2D7E4B20863E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9D99D-03E5-4001-8DBE-8E78768AC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5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chart" Target="../charts/chart4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chart" Target="../charts/chart5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000">
              <a:srgbClr val="FFC000"/>
            </a:gs>
            <a:gs pos="100000">
              <a:srgbClr val="FFFF0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923678"/>
            <a:ext cx="7772400" cy="1102519"/>
          </a:xfrm>
        </p:spPr>
        <p:txBody>
          <a:bodyPr>
            <a:noAutofit/>
          </a:bodyPr>
          <a:lstStyle/>
          <a:p>
            <a:r>
              <a:rPr lang="fr-FR" sz="4000" b="1" dirty="0" smtClean="0"/>
              <a:t>Santé du dirigeant </a:t>
            </a:r>
            <a:br>
              <a:rPr lang="fr-FR" sz="4000" b="1" dirty="0" smtClean="0"/>
            </a:br>
            <a:r>
              <a:rPr lang="fr-FR" sz="4000" b="1" dirty="0" smtClean="0"/>
              <a:t>et santé de l’entreprise </a:t>
            </a:r>
            <a:br>
              <a:rPr lang="fr-FR" sz="4000" b="1" dirty="0" smtClean="0"/>
            </a:br>
            <a:r>
              <a:rPr lang="fr-FR" sz="4000" b="1" dirty="0" smtClean="0"/>
              <a:t>sont elles liées? </a:t>
            </a:r>
            <a:endParaRPr lang="fr-FR" sz="40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3579862"/>
            <a:ext cx="8892480" cy="1314450"/>
          </a:xfrm>
        </p:spPr>
        <p:txBody>
          <a:bodyPr>
            <a:normAutofit/>
          </a:bodyPr>
          <a:lstStyle/>
          <a:p>
            <a:pPr algn="l"/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0294"/>
            <a:ext cx="1390278" cy="16253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395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12716" y="308299"/>
            <a:ext cx="1766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+mj-lt"/>
              </a:rPr>
              <a:t>Méthodologie</a:t>
            </a:r>
            <a:endParaRPr lang="fr-FR" sz="1600" b="1" dirty="0">
              <a:latin typeface="+mj-lt"/>
            </a:endParaRPr>
          </a:p>
        </p:txBody>
      </p:sp>
      <p:pic>
        <p:nvPicPr>
          <p:cNvPr id="1026" name="Picture 2" descr="C:\Users\cheron-c\Local Settings\Temporary Internet Files\Content.IE5\1S2VGB0H\bar-charts-152544_960_720[1]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5" y="2237055"/>
            <a:ext cx="1058757" cy="91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627784" y="1082893"/>
            <a:ext cx="61926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dirty="0"/>
              <a:t>- 401 dirigeants d’entreprises des Pays de la Loire (5 à 100 salariés</a:t>
            </a:r>
            <a:r>
              <a:rPr lang="fr-FR" altLang="fr-FR" dirty="0" smtClean="0"/>
              <a:t>)</a:t>
            </a:r>
            <a:br>
              <a:rPr lang="fr-FR" altLang="fr-FR" dirty="0" smtClean="0"/>
            </a:br>
            <a:endParaRPr lang="fr-FR" altLang="fr-FR" dirty="0"/>
          </a:p>
          <a:p>
            <a:r>
              <a:rPr lang="fr-FR" altLang="fr-FR" dirty="0"/>
              <a:t>- Représentatifs des entreprises des pays de la Loire sur les critères de taille d’entreprise (</a:t>
            </a:r>
            <a:r>
              <a:rPr lang="fr-FR" altLang="fr-FR" dirty="0" smtClean="0"/>
              <a:t>nombre </a:t>
            </a:r>
            <a:r>
              <a:rPr lang="fr-FR" altLang="fr-FR" dirty="0"/>
              <a:t>de salariés, département, secteur d’activité) </a:t>
            </a:r>
            <a:r>
              <a:rPr lang="fr-FR" altLang="fr-FR" dirty="0" smtClean="0"/>
              <a:t/>
            </a:r>
            <a:br>
              <a:rPr lang="fr-FR" altLang="fr-FR" dirty="0" smtClean="0"/>
            </a:br>
            <a:r>
              <a:rPr lang="fr-FR" altLang="fr-FR" dirty="0"/>
              <a:t/>
            </a:r>
            <a:br>
              <a:rPr lang="fr-FR" altLang="fr-FR" dirty="0"/>
            </a:br>
            <a:r>
              <a:rPr lang="fr-FR" altLang="fr-FR" dirty="0"/>
              <a:t>- Sondés par téléphone par </a:t>
            </a:r>
            <a:r>
              <a:rPr lang="fr-FR" altLang="fr-FR" dirty="0" err="1"/>
              <a:t>Viavoice</a:t>
            </a:r>
            <a:r>
              <a:rPr lang="fr-FR" altLang="fr-FR" dirty="0"/>
              <a:t> du 5 au 20 </a:t>
            </a:r>
            <a:r>
              <a:rPr lang="fr-FR" altLang="fr-FR" dirty="0" smtClean="0"/>
              <a:t>janvier 2017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70977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12716" y="308299"/>
            <a:ext cx="1766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+mj-lt"/>
              </a:rPr>
              <a:t>Méthodologie</a:t>
            </a:r>
            <a:endParaRPr lang="fr-FR" sz="1600" b="1" dirty="0">
              <a:latin typeface="+mj-lt"/>
            </a:endParaRPr>
          </a:p>
        </p:txBody>
      </p:sp>
      <p:pic>
        <p:nvPicPr>
          <p:cNvPr id="1026" name="Picture 2" descr="C:\Users\cheron-c\Local Settings\Temporary Internet Files\Content.IE5\1S2VGB0H\bar-charts-152544_960_720[1]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5" y="2237055"/>
            <a:ext cx="1058757" cy="91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1"/>
          <p:cNvSpPr>
            <a:spLocks noGrp="1"/>
          </p:cNvSpPr>
          <p:nvPr/>
        </p:nvSpPr>
        <p:spPr bwMode="gray">
          <a:xfrm>
            <a:off x="2647847" y="627534"/>
            <a:ext cx="720090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marR="0" indent="-34290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800" b="1">
                <a:solidFill>
                  <a:srgbClr val="58585A"/>
                </a:solidFill>
                <a:latin typeface="+mn-lt"/>
                <a:ea typeface="+mn-ea"/>
                <a:cs typeface="+mn-cs"/>
              </a:defRPr>
            </a:lvl1pPr>
            <a:lvl2pPr marL="0" marR="0" indent="31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000" b="1">
                <a:solidFill>
                  <a:srgbClr val="979300"/>
                </a:solidFill>
                <a:latin typeface="+mn-lt"/>
              </a:defRPr>
            </a:lvl2pPr>
            <a:lvl3pPr marL="0" marR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1">
                <a:solidFill>
                  <a:srgbClr val="58585A"/>
                </a:solidFill>
                <a:latin typeface="+mn-lt"/>
              </a:defRPr>
            </a:lvl3pPr>
            <a:lvl4pPr marL="0" marR="0" indent="-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fr-FR" altLang="fr-FR" sz="1800" b="0" dirty="0" smtClean="0"/>
          </a:p>
          <a:p>
            <a:r>
              <a:rPr lang="fr-FR" altLang="fr-FR" sz="1800" b="0" dirty="0" smtClean="0"/>
              <a:t>-</a:t>
            </a:r>
            <a:r>
              <a:rPr lang="fr-FR" altLang="fr-FR" sz="1800" b="0" dirty="0" smtClean="0">
                <a:solidFill>
                  <a:schemeClr val="tx1"/>
                </a:solidFill>
              </a:rPr>
              <a:t>Chiffre d’affaires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-Résultat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-Niveau de marge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-Trésorerie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-Délais de paiement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-Développement de l’offre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-Recrutement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-Investissement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-Emprunt</a:t>
            </a:r>
          </a:p>
          <a:p>
            <a:r>
              <a:rPr lang="fr-FR" altLang="fr-FR" sz="1800" b="0" dirty="0" smtClean="0">
                <a:solidFill>
                  <a:schemeClr val="tx1"/>
                </a:solidFill>
              </a:rPr>
              <a:t>-Perspectives d’avenir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652120" y="1962726"/>
            <a:ext cx="349188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fr-FR" altLang="fr-FR" b="1" dirty="0">
                <a:latin typeface="+mj-lt"/>
              </a:rPr>
              <a:t>Note sur 10 </a:t>
            </a:r>
            <a:r>
              <a:rPr lang="fr-FR" altLang="fr-FR" dirty="0">
                <a:latin typeface="+mj-lt"/>
              </a:rPr>
              <a:t>correspondant,</a:t>
            </a:r>
          </a:p>
          <a:p>
            <a:pPr eaLnBrk="1" hangingPunct="1"/>
            <a:r>
              <a:rPr lang="fr-FR" altLang="fr-FR" dirty="0">
                <a:latin typeface="+mj-lt"/>
              </a:rPr>
              <a:t>pour chaque dirigeant d’entreprise interviewé, au nombre de réponses positives sur ces variables</a:t>
            </a:r>
          </a:p>
        </p:txBody>
      </p:sp>
      <p:sp>
        <p:nvSpPr>
          <p:cNvPr id="12" name="Accolade fermante 11"/>
          <p:cNvSpPr/>
          <p:nvPr/>
        </p:nvSpPr>
        <p:spPr>
          <a:xfrm>
            <a:off x="4994477" y="852329"/>
            <a:ext cx="573400" cy="3952113"/>
          </a:xfrm>
          <a:prstGeom prst="rightBrace">
            <a:avLst>
              <a:gd name="adj1" fmla="val 8333"/>
              <a:gd name="adj2" fmla="val 4110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2647847" y="265999"/>
            <a:ext cx="4649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Calcul de l’indice économique : </a:t>
            </a:r>
            <a:endParaRPr lang="fr-FR" b="1" u="sng" dirty="0"/>
          </a:p>
        </p:txBody>
      </p:sp>
    </p:spTree>
    <p:extLst>
      <p:ext uri="{BB962C8B-B14F-4D97-AF65-F5344CB8AC3E}">
        <p14:creationId xmlns:p14="http://schemas.microsoft.com/office/powerpoint/2010/main" val="333634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12716" y="308299"/>
            <a:ext cx="1766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+mj-lt"/>
              </a:rPr>
              <a:t>Méthodologie</a:t>
            </a:r>
            <a:endParaRPr lang="fr-FR" sz="1600" b="1" dirty="0">
              <a:latin typeface="+mj-lt"/>
            </a:endParaRPr>
          </a:p>
        </p:txBody>
      </p:sp>
      <p:pic>
        <p:nvPicPr>
          <p:cNvPr id="1026" name="Picture 2" descr="C:\Users\cheron-c\Local Settings\Temporary Internet Files\Content.IE5\1S2VGB0H\bar-charts-152544_960_720[1]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5" y="2237055"/>
            <a:ext cx="1058757" cy="91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658918" y="339502"/>
            <a:ext cx="4649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Calcul de l’indice économique : </a:t>
            </a:r>
            <a:endParaRPr lang="fr-FR" b="1" u="sng" dirty="0"/>
          </a:p>
        </p:txBody>
      </p:sp>
      <p:graphicFrame>
        <p:nvGraphicFramePr>
          <p:cNvPr id="3" name="Graphique 2"/>
          <p:cNvGraphicFramePr/>
          <p:nvPr>
            <p:extLst>
              <p:ext uri="{D42A27DB-BD31-4B8C-83A1-F6EECF244321}">
                <p14:modId xmlns:p14="http://schemas.microsoft.com/office/powerpoint/2010/main" val="3408098744"/>
              </p:ext>
            </p:extLst>
          </p:nvPr>
        </p:nvGraphicFramePr>
        <p:xfrm>
          <a:off x="2658918" y="849541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7092280" y="453518"/>
            <a:ext cx="1800200" cy="9233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Moyenne : </a:t>
            </a:r>
            <a:br>
              <a:rPr lang="fr-FR" dirty="0" smtClean="0"/>
            </a:br>
            <a:r>
              <a:rPr lang="fr-FR" sz="3600" b="1" dirty="0" smtClean="0"/>
              <a:t>5,5</a:t>
            </a:r>
            <a:endParaRPr lang="fr-FR" sz="1500" dirty="0" smtClean="0"/>
          </a:p>
        </p:txBody>
      </p:sp>
    </p:spTree>
    <p:extLst>
      <p:ext uri="{BB962C8B-B14F-4D97-AF65-F5344CB8AC3E}">
        <p14:creationId xmlns:p14="http://schemas.microsoft.com/office/powerpoint/2010/main" val="27008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8" r="47" b="15404"/>
          <a:stretch/>
        </p:blipFill>
        <p:spPr bwMode="auto">
          <a:xfrm>
            <a:off x="-36512" y="-20537"/>
            <a:ext cx="9180512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-20538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925" y="1851670"/>
            <a:ext cx="2052229" cy="216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6457424" y="2532841"/>
            <a:ext cx="205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Temps de travail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86026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0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5" name="Graphique 4"/>
          <p:cNvGraphicFramePr/>
          <p:nvPr>
            <p:extLst>
              <p:ext uri="{D42A27DB-BD31-4B8C-83A1-F6EECF244321}">
                <p14:modId xmlns:p14="http://schemas.microsoft.com/office/powerpoint/2010/main" val="1945286302"/>
              </p:ext>
            </p:extLst>
          </p:nvPr>
        </p:nvGraphicFramePr>
        <p:xfrm>
          <a:off x="2483768" y="1476312"/>
          <a:ext cx="4653553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23529" y="2286573"/>
            <a:ext cx="244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</a:rPr>
              <a:t>Temps de travail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212716" y="308299"/>
            <a:ext cx="1766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+mj-lt"/>
              </a:rPr>
              <a:t>Temps de travail hebdomadaire </a:t>
            </a:r>
            <a:br>
              <a:rPr lang="fr-FR" sz="1600" b="1" dirty="0" smtClean="0">
                <a:latin typeface="+mj-lt"/>
              </a:rPr>
            </a:br>
            <a:r>
              <a:rPr lang="fr-FR" sz="1600" b="1" dirty="0" smtClean="0">
                <a:latin typeface="+mj-lt"/>
              </a:rPr>
              <a:t>vs performance</a:t>
            </a:r>
          </a:p>
          <a:p>
            <a:pPr algn="ctr"/>
            <a:r>
              <a:rPr lang="fr-FR" sz="1600" b="1" dirty="0" smtClean="0">
                <a:latin typeface="+mj-lt"/>
              </a:rPr>
              <a:t>économique</a:t>
            </a:r>
            <a:endParaRPr lang="fr-FR" sz="1600" b="1" dirty="0">
              <a:latin typeface="+mj-lt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403780" y="1419622"/>
            <a:ext cx="1485137" cy="226215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pPr algn="ctr"/>
            <a:r>
              <a:rPr lang="fr-FR" dirty="0" smtClean="0"/>
              <a:t>Moyenne : </a:t>
            </a:r>
            <a:br>
              <a:rPr lang="fr-FR" dirty="0" smtClean="0"/>
            </a:br>
            <a:r>
              <a:rPr lang="fr-FR" sz="3600" b="1" dirty="0" smtClean="0"/>
              <a:t>54</a:t>
            </a:r>
            <a:r>
              <a:rPr lang="fr-FR" sz="3600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500" dirty="0" smtClean="0"/>
              <a:t>heures/semaine</a:t>
            </a:r>
          </a:p>
          <a:p>
            <a:endParaRPr lang="fr-FR" dirty="0"/>
          </a:p>
          <a:p>
            <a:endParaRPr lang="fr-FR" dirty="0" smtClean="0"/>
          </a:p>
        </p:txBody>
      </p:sp>
      <p:pic>
        <p:nvPicPr>
          <p:cNvPr id="6147" name="Picture 3" descr="C:\Users\cheron-c\Local Settings\Temporary Internet Files\Content.IE5\JK5DW7QN\clock-559963_960_720[1]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80" y="2196422"/>
            <a:ext cx="807376" cy="80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34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" r="-638" b="16367"/>
          <a:stretch/>
        </p:blipFill>
        <p:spPr>
          <a:xfrm>
            <a:off x="-17140" y="0"/>
            <a:ext cx="9269660" cy="5143500"/>
          </a:xfrm>
          <a:prstGeom prst="rect">
            <a:avLst/>
          </a:prstGeom>
        </p:spPr>
      </p:pic>
      <p:pic>
        <p:nvPicPr>
          <p:cNvPr id="3" name="Imag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-20538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48" y="355556"/>
            <a:ext cx="2052229" cy="216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23528" y="1173981"/>
            <a:ext cx="244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Congés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5800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0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3521460619"/>
              </p:ext>
            </p:extLst>
          </p:nvPr>
        </p:nvGraphicFramePr>
        <p:xfrm>
          <a:off x="2452536" y="1159614"/>
          <a:ext cx="4238928" cy="282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Rectangle 18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212716" y="308299"/>
            <a:ext cx="176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+mj-lt"/>
              </a:rPr>
              <a:t>Congés annuels</a:t>
            </a:r>
            <a:br>
              <a:rPr lang="fr-FR" sz="1600" b="1" dirty="0" smtClean="0">
                <a:latin typeface="+mj-lt"/>
              </a:rPr>
            </a:br>
            <a:r>
              <a:rPr lang="fr-FR" sz="1600" b="1" dirty="0" smtClean="0">
                <a:latin typeface="+mj-lt"/>
              </a:rPr>
              <a:t>vs performance</a:t>
            </a:r>
          </a:p>
          <a:p>
            <a:pPr algn="ctr"/>
            <a:r>
              <a:rPr lang="fr-FR" sz="1600" b="1" dirty="0" smtClean="0">
                <a:latin typeface="+mj-lt"/>
              </a:rPr>
              <a:t>économique</a:t>
            </a:r>
            <a:endParaRPr lang="fr-FR" sz="1600" b="1" dirty="0">
              <a:latin typeface="+mj-lt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403780" y="1419622"/>
            <a:ext cx="1485137" cy="226215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pPr algn="ctr"/>
            <a:r>
              <a:rPr lang="fr-FR" dirty="0" smtClean="0"/>
              <a:t>Moyenne : </a:t>
            </a:r>
            <a:br>
              <a:rPr lang="fr-FR" dirty="0" smtClean="0"/>
            </a:br>
            <a:r>
              <a:rPr lang="fr-FR" sz="3600" b="1" dirty="0" smtClean="0"/>
              <a:t>4</a:t>
            </a:r>
            <a:r>
              <a:rPr lang="fr-FR" sz="3600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500" dirty="0"/>
              <a:t>s</a:t>
            </a:r>
            <a:r>
              <a:rPr lang="fr-FR" sz="1500" dirty="0" smtClean="0"/>
              <a:t>emaines/an</a:t>
            </a:r>
          </a:p>
          <a:p>
            <a:endParaRPr lang="fr-FR" dirty="0"/>
          </a:p>
          <a:p>
            <a:endParaRPr lang="fr-FR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82" y="2226233"/>
            <a:ext cx="752580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5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-20538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6" b="5847"/>
          <a:stretch/>
        </p:blipFill>
        <p:spPr>
          <a:xfrm>
            <a:off x="-7268" y="-20537"/>
            <a:ext cx="7090767" cy="5164038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171" y="1851670"/>
            <a:ext cx="2052229" cy="216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6118670" y="2715766"/>
            <a:ext cx="2053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Sommeil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53257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0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/>
          <p:cNvSpPr txBox="1"/>
          <p:nvPr/>
        </p:nvSpPr>
        <p:spPr>
          <a:xfrm>
            <a:off x="7403780" y="1419622"/>
            <a:ext cx="1485137" cy="23083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pPr algn="ctr"/>
            <a:r>
              <a:rPr lang="fr-FR" dirty="0" smtClean="0"/>
              <a:t>Moyenne : </a:t>
            </a:r>
            <a:br>
              <a:rPr lang="fr-FR" dirty="0" smtClean="0"/>
            </a:br>
            <a:r>
              <a:rPr lang="fr-FR" sz="3600" b="1" dirty="0" smtClean="0"/>
              <a:t>6,30</a:t>
            </a:r>
            <a:r>
              <a:rPr lang="fr-FR" sz="3600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heures/nuit</a:t>
            </a:r>
          </a:p>
          <a:p>
            <a:endParaRPr lang="fr-FR" dirty="0"/>
          </a:p>
          <a:p>
            <a:endParaRPr lang="fr-FR" dirty="0" smtClean="0"/>
          </a:p>
        </p:txBody>
      </p:sp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3203517431"/>
              </p:ext>
            </p:extLst>
          </p:nvPr>
        </p:nvGraphicFramePr>
        <p:xfrm>
          <a:off x="2432325" y="1059582"/>
          <a:ext cx="4238928" cy="292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212716" y="308299"/>
            <a:ext cx="1766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+mj-lt"/>
              </a:rPr>
              <a:t>Temps de sommeil quotidien vs performance</a:t>
            </a:r>
          </a:p>
          <a:p>
            <a:pPr algn="ctr"/>
            <a:r>
              <a:rPr lang="fr-FR" sz="1600" b="1" dirty="0" smtClean="0">
                <a:latin typeface="+mj-lt"/>
              </a:rPr>
              <a:t>économique</a:t>
            </a:r>
            <a:endParaRPr lang="fr-FR" sz="1600" b="1" dirty="0">
              <a:latin typeface="+mj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0" b="18549"/>
          <a:stretch/>
        </p:blipFill>
        <p:spPr>
          <a:xfrm>
            <a:off x="758036" y="2235881"/>
            <a:ext cx="781159" cy="73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1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3"/>
          <a:stretch/>
        </p:blipFill>
        <p:spPr>
          <a:xfrm flipH="1">
            <a:off x="7291665" y="-12701"/>
            <a:ext cx="1836712" cy="516793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014"/>
          <a:stretch/>
        </p:blipFill>
        <p:spPr>
          <a:xfrm>
            <a:off x="0" y="-20538"/>
            <a:ext cx="2339752" cy="516793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-12219"/>
            <a:ext cx="4951913" cy="5167937"/>
          </a:xfrm>
          <a:prstGeom prst="rect">
            <a:avLst/>
          </a:prstGeom>
        </p:spPr>
      </p:pic>
      <p:pic>
        <p:nvPicPr>
          <p:cNvPr id="3" name="Imag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-20538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48" y="355556"/>
            <a:ext cx="2052229" cy="216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23528" y="839224"/>
            <a:ext cx="2448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Activité </a:t>
            </a:r>
          </a:p>
          <a:p>
            <a:pPr algn="ctr"/>
            <a:r>
              <a:rPr lang="fr-FR" sz="2400" b="1" dirty="0" smtClean="0"/>
              <a:t>physique </a:t>
            </a:r>
          </a:p>
          <a:p>
            <a:pPr algn="ctr"/>
            <a:r>
              <a:rPr lang="fr-FR" sz="2400" b="1" dirty="0" smtClean="0"/>
              <a:t>et sportive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56466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0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/>
          <p:cNvSpPr txBox="1"/>
          <p:nvPr/>
        </p:nvSpPr>
        <p:spPr>
          <a:xfrm>
            <a:off x="7403780" y="1419622"/>
            <a:ext cx="1485137" cy="226215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pPr algn="ctr"/>
            <a:r>
              <a:rPr lang="fr-FR" dirty="0" smtClean="0"/>
              <a:t>Moyenne : </a:t>
            </a:r>
            <a:br>
              <a:rPr lang="fr-FR" dirty="0" smtClean="0"/>
            </a:br>
            <a:r>
              <a:rPr lang="fr-FR" sz="3600" b="1" dirty="0" smtClean="0"/>
              <a:t>1,51</a:t>
            </a:r>
            <a:r>
              <a:rPr lang="fr-FR" sz="3600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500" dirty="0" smtClean="0"/>
              <a:t>heure / semaine</a:t>
            </a:r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14" name="ZoneTexte 13"/>
          <p:cNvSpPr txBox="1"/>
          <p:nvPr/>
        </p:nvSpPr>
        <p:spPr>
          <a:xfrm>
            <a:off x="212716" y="308299"/>
            <a:ext cx="1766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+mj-lt"/>
              </a:rPr>
              <a:t>Activité physique et sportive </a:t>
            </a:r>
            <a:br>
              <a:rPr lang="fr-FR" sz="1600" b="1" dirty="0" smtClean="0">
                <a:latin typeface="+mj-lt"/>
              </a:rPr>
            </a:br>
            <a:r>
              <a:rPr lang="fr-FR" sz="1600" b="1" dirty="0" smtClean="0">
                <a:latin typeface="+mj-lt"/>
              </a:rPr>
              <a:t>vs performance</a:t>
            </a:r>
          </a:p>
          <a:p>
            <a:pPr algn="ctr"/>
            <a:r>
              <a:rPr lang="fr-FR" sz="1600" b="1" dirty="0" smtClean="0">
                <a:latin typeface="+mj-lt"/>
              </a:rPr>
              <a:t>économique</a:t>
            </a:r>
            <a:endParaRPr lang="fr-FR" sz="1600" b="1" dirty="0">
              <a:latin typeface="+mj-lt"/>
            </a:endParaRPr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157138977"/>
              </p:ext>
            </p:extLst>
          </p:nvPr>
        </p:nvGraphicFramePr>
        <p:xfrm>
          <a:off x="2555776" y="1066654"/>
          <a:ext cx="3635896" cy="3010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8" y="2143065"/>
            <a:ext cx="619211" cy="85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0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5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-20538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644" y="355556"/>
            <a:ext cx="2052229" cy="216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87624" y="839224"/>
            <a:ext cx="2448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Arrêt en cas </a:t>
            </a:r>
            <a:br>
              <a:rPr lang="fr-FR" sz="2400" b="1" dirty="0" smtClean="0"/>
            </a:br>
            <a:r>
              <a:rPr lang="fr-FR" sz="2400" b="1" dirty="0" smtClean="0"/>
              <a:t>de problème </a:t>
            </a:r>
          </a:p>
          <a:p>
            <a:pPr algn="ctr"/>
            <a:r>
              <a:rPr lang="fr-FR" sz="2400" b="1" dirty="0" smtClean="0"/>
              <a:t>de santé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02819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0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/>
          <p:cNvSpPr txBox="1"/>
          <p:nvPr/>
        </p:nvSpPr>
        <p:spPr>
          <a:xfrm>
            <a:off x="212716" y="308299"/>
            <a:ext cx="17669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+mj-lt"/>
              </a:rPr>
              <a:t>Possibilité de s’arrêter en cas de problème de santé</a:t>
            </a:r>
            <a:br>
              <a:rPr lang="fr-FR" sz="1600" b="1" dirty="0" smtClean="0">
                <a:latin typeface="+mj-lt"/>
              </a:rPr>
            </a:br>
            <a:r>
              <a:rPr lang="fr-FR" sz="1600" b="1" dirty="0" smtClean="0">
                <a:latin typeface="+mj-lt"/>
              </a:rPr>
              <a:t>vs performance</a:t>
            </a:r>
          </a:p>
          <a:p>
            <a:pPr algn="ctr"/>
            <a:r>
              <a:rPr lang="fr-FR" sz="1600" b="1" dirty="0" smtClean="0">
                <a:latin typeface="+mj-lt"/>
              </a:rPr>
              <a:t>économique</a:t>
            </a:r>
            <a:endParaRPr lang="fr-FR" sz="1600" b="1" dirty="0">
              <a:latin typeface="+mj-lt"/>
            </a:endParaRPr>
          </a:p>
        </p:txBody>
      </p:sp>
      <p:graphicFrame>
        <p:nvGraphicFramePr>
          <p:cNvPr id="5" name="Graphique 4"/>
          <p:cNvGraphicFramePr/>
          <p:nvPr>
            <p:extLst>
              <p:ext uri="{D42A27DB-BD31-4B8C-83A1-F6EECF244321}">
                <p14:modId xmlns:p14="http://schemas.microsoft.com/office/powerpoint/2010/main" val="3159830131"/>
              </p:ext>
            </p:extLst>
          </p:nvPr>
        </p:nvGraphicFramePr>
        <p:xfrm>
          <a:off x="3059832" y="1512316"/>
          <a:ext cx="345638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403780" y="1419622"/>
            <a:ext cx="1485137" cy="221599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r>
              <a:rPr lang="fr-FR" sz="3600" b="1" dirty="0" smtClean="0"/>
              <a:t>31%</a:t>
            </a:r>
            <a:r>
              <a:rPr lang="fr-FR" sz="3600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500" dirty="0" smtClean="0"/>
              <a:t>disent ne pas pouvoir s’arrêter</a:t>
            </a:r>
          </a:p>
          <a:p>
            <a:endParaRPr lang="fr-FR" dirty="0"/>
          </a:p>
          <a:p>
            <a:endParaRPr lang="fr-FR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50" y="2166602"/>
            <a:ext cx="733527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49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0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ZoneTexte 13"/>
          <p:cNvSpPr txBox="1"/>
          <p:nvPr/>
        </p:nvSpPr>
        <p:spPr>
          <a:xfrm>
            <a:off x="2267744" y="2101954"/>
            <a:ext cx="68762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800" b="1" dirty="0" smtClean="0">
                <a:latin typeface="+mj-lt"/>
              </a:rPr>
              <a:t>Quels enseignements ?</a:t>
            </a:r>
            <a:endParaRPr lang="fr-FR" sz="3800" b="1" dirty="0">
              <a:latin typeface="+mj-lt"/>
            </a:endParaRPr>
          </a:p>
        </p:txBody>
      </p:sp>
      <p:pic>
        <p:nvPicPr>
          <p:cNvPr id="9" name="Picture 2" descr="C:\Users\cheron-c\Local Settings\Temporary Internet Files\Content.IE5\1S2VGB0H\bar-charts-152544_960_720[1]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5" y="2237055"/>
            <a:ext cx="1058757" cy="91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61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21034"/>
            <a:ext cx="1587484" cy="168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0"/>
            <a:ext cx="1148563" cy="1275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ZoneTexte 13"/>
          <p:cNvSpPr txBox="1"/>
          <p:nvPr/>
        </p:nvSpPr>
        <p:spPr>
          <a:xfrm>
            <a:off x="2267744" y="2101954"/>
            <a:ext cx="68762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800" b="1" dirty="0" smtClean="0">
                <a:latin typeface="+mj-lt"/>
              </a:rPr>
              <a:t>Merci </a:t>
            </a:r>
            <a:r>
              <a:rPr lang="fr-FR" sz="3800" b="1" dirty="0" smtClean="0">
                <a:solidFill>
                  <a:srgbClr val="C00000"/>
                </a:solidFill>
                <a:latin typeface="+mj-lt"/>
              </a:rPr>
              <a:t>!</a:t>
            </a:r>
            <a:r>
              <a:rPr lang="fr-FR" sz="3800" b="1" dirty="0" smtClean="0">
                <a:latin typeface="+mj-lt"/>
              </a:rPr>
              <a:t> </a:t>
            </a:r>
            <a:endParaRPr lang="fr-FR" sz="3800" b="1" dirty="0">
              <a:latin typeface="+mj-lt"/>
            </a:endParaRPr>
          </a:p>
        </p:txBody>
      </p:sp>
      <p:pic>
        <p:nvPicPr>
          <p:cNvPr id="9" name="Picture 2" descr="C:\Users\cheron-c\Local Settings\Temporary Internet Files\Content.IE5\1S2VGB0H\bar-charts-152544_960_720[1]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5" y="2237055"/>
            <a:ext cx="1058757" cy="91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00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141</TotalTime>
  <Words>139</Words>
  <Application>Microsoft Office PowerPoint</Application>
  <PresentationFormat>Affichage à l'écran (16:9)</PresentationFormat>
  <Paragraphs>62</Paragraphs>
  <Slides>16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Santé du dirigeant  et santé de l’entreprise  sont elles liées?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Santé du dirigeant</dc:title>
  <dc:creator>HOTLINEPC</dc:creator>
  <cp:lastModifiedBy>HOTLINEPC</cp:lastModifiedBy>
  <cp:revision>18</cp:revision>
  <dcterms:created xsi:type="dcterms:W3CDTF">2017-10-13T09:49:13Z</dcterms:created>
  <dcterms:modified xsi:type="dcterms:W3CDTF">2018-11-13T09:42:04Z</dcterms:modified>
</cp:coreProperties>
</file>